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0" r:id="rId1"/>
  </p:sldMasterIdLst>
  <p:notesMasterIdLst>
    <p:notesMasterId r:id="rId27"/>
  </p:notesMasterIdLst>
  <p:sldIdLst>
    <p:sldId id="256" r:id="rId2"/>
    <p:sldId id="281" r:id="rId3"/>
    <p:sldId id="257" r:id="rId4"/>
    <p:sldId id="271" r:id="rId5"/>
    <p:sldId id="273" r:id="rId6"/>
    <p:sldId id="261" r:id="rId7"/>
    <p:sldId id="262" r:id="rId8"/>
    <p:sldId id="276" r:id="rId9"/>
    <p:sldId id="280" r:id="rId10"/>
    <p:sldId id="279" r:id="rId11"/>
    <p:sldId id="277" r:id="rId12"/>
    <p:sldId id="278" r:id="rId13"/>
    <p:sldId id="272" r:id="rId14"/>
    <p:sldId id="274" r:id="rId15"/>
    <p:sldId id="282" r:id="rId16"/>
    <p:sldId id="275" r:id="rId17"/>
    <p:sldId id="258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74"/>
  </p:normalViewPr>
  <p:slideViewPr>
    <p:cSldViewPr snapToGrid="0" snapToObjects="1">
      <p:cViewPr>
        <p:scale>
          <a:sx n="181" d="100"/>
          <a:sy n="181" d="100"/>
        </p:scale>
        <p:origin x="-1536" y="-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57802-711E-7E46-B80C-EBC12C45F032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78696-975A-D24B-997C-F7E012869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51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27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D76D-FB2A-0B46-A2A1-888E48C192D1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2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006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7651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57ED-3D15-E54C-BE48-EFDC91B754BD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23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FD0-FF74-144D-B447-ED8085F5F2F4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30B-ABB7-8A40-B5C3-A3034F4E184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8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FCA-5D00-9B4B-87D4-61D6DF9BEB2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51F-8AA9-804C-AC3B-871B456B9A5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0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98259-8E19-CE43-9D3B-289DFEE4D9F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2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BA2C-2E0D-934F-B42F-A611886CE0E0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BCC3-8ABD-5740-8565-97505886A20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1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FC60-D031-4247-A341-6ABFFEE6D3D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C31DC1-2565-8849-9FDF-806F5D81533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0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8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4.tiff"/><Relationship Id="rId5" Type="http://schemas.openxmlformats.org/officeDocument/2006/relationships/image" Target="../media/image9.png"/><Relationship Id="rId10" Type="http://schemas.openxmlformats.org/officeDocument/2006/relationships/image" Target="../media/image13.tiff"/><Relationship Id="rId4" Type="http://schemas.openxmlformats.org/officeDocument/2006/relationships/image" Target="../media/image8.jpg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tiff"/><Relationship Id="rId7" Type="http://schemas.openxmlformats.org/officeDocument/2006/relationships/image" Target="../media/image12.tif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jp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40C2-E70E-E345-A92A-513AF4B66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fr-FR" dirty="0">
                <a:latin typeface="Helvetica" pitchFamily="2" charset="0"/>
              </a:rPr>
            </a:br>
            <a:r>
              <a:rPr lang="fr-FR" sz="4000" dirty="0">
                <a:solidFill>
                  <a:schemeClr val="tx1"/>
                </a:solidFill>
                <a:latin typeface="Helvetica" pitchFamily="2" charset="0"/>
              </a:rPr>
              <a:t>Projet Logiciel</a:t>
            </a:r>
            <a:br>
              <a:rPr lang="fr-FR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fr-FR" sz="6600" dirty="0" err="1">
                <a:solidFill>
                  <a:schemeClr val="tx1"/>
                </a:solidFill>
                <a:latin typeface="Helvetica" pitchFamily="2" charset="0"/>
              </a:rPr>
              <a:t>YourQuiz</a:t>
            </a:r>
            <a:endParaRPr lang="fr-FR" sz="66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19CBC-7034-B946-90F0-9F50228DC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263426"/>
            <a:ext cx="12192000" cy="434974"/>
          </a:xfrm>
        </p:spPr>
        <p:txBody>
          <a:bodyPr>
            <a:noAutofit/>
          </a:bodyPr>
          <a:lstStyle/>
          <a:p>
            <a:pPr algn="ctr"/>
            <a:r>
              <a:rPr lang="fr-CH" sz="2400" dirty="0">
                <a:latin typeface="Helvetica" pitchFamily="2" charset="0"/>
              </a:rPr>
              <a:t>ABDENNADHER &amp; BOUCHET &amp; CONSTANT &amp; DENBY &amp; NUFER &amp; LIATTI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C46D-5A53-F14B-B079-7B73AAB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E1980036-415B-CA44-8A15-44E717367DE8}"/>
              </a:ext>
            </a:extLst>
          </p:cNvPr>
          <p:cNvSpPr txBox="1">
            <a:spLocks/>
          </p:cNvSpPr>
          <p:nvPr/>
        </p:nvSpPr>
        <p:spPr>
          <a:xfrm>
            <a:off x="810001" y="5971513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200" dirty="0">
                <a:latin typeface="Helvetica" pitchFamily="2" charset="0"/>
              </a:rPr>
              <a:t>Jeudi 19 avril 2018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7408EF-A9B9-B848-B4D0-B8C9D563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2"/>
            <a:ext cx="3540868" cy="8958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FDA1A4-F69B-5C4C-A354-3553CB65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82" y="667041"/>
            <a:ext cx="1726120" cy="17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88C56-A4F0-4042-8E1D-E7BC5AC5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Android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C2154-EDDB-A942-9E64-73D980F5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D75E3-F256-4F4C-873E-94EDD2F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8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2B4F-62F4-F44F-8630-3B451294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Serveur développement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B19641-9703-544F-A482-D6BE9F56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8D9FF6-192A-8E48-9DFB-BFB5DA9F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8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56D75-7C1A-1F46-A0B1-2C476586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Cloud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43D4C-C6EF-EE4D-BCC2-BF3CBBF4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3200" dirty="0">
                <a:latin typeface="Helvetica" pitchFamily="2" charset="0"/>
              </a:rPr>
              <a:t> Déploiement automatique</a:t>
            </a:r>
          </a:p>
          <a:p>
            <a:r>
              <a:rPr lang="fr-FR" sz="3200" dirty="0">
                <a:latin typeface="Helvetica" pitchFamily="2" charset="0"/>
              </a:rPr>
              <a:t> Portabilité</a:t>
            </a:r>
          </a:p>
          <a:p>
            <a:r>
              <a:rPr lang="fr-FR" sz="3200" dirty="0">
                <a:latin typeface="Helvetica" pitchFamily="2" charset="0"/>
              </a:rPr>
              <a:t> 4 instances</a:t>
            </a:r>
          </a:p>
          <a:p>
            <a:pPr lvl="1"/>
            <a:r>
              <a:rPr lang="fr-FR" sz="3000" dirty="0">
                <a:latin typeface="Helvetica" pitchFamily="2" charset="0"/>
              </a:rPr>
              <a:t> </a:t>
            </a:r>
            <a:r>
              <a:rPr lang="fr-FR" sz="2600" dirty="0">
                <a:latin typeface="Helvetica" pitchFamily="2" charset="0"/>
              </a:rPr>
              <a:t>BDD</a:t>
            </a:r>
          </a:p>
          <a:p>
            <a:pPr lvl="1"/>
            <a:r>
              <a:rPr lang="fr-FR" sz="2600" dirty="0">
                <a:latin typeface="Helvetica" pitchFamily="2" charset="0"/>
              </a:rPr>
              <a:t> NGINX</a:t>
            </a:r>
          </a:p>
          <a:p>
            <a:pPr lvl="1"/>
            <a:r>
              <a:rPr lang="fr-FR" sz="2600" dirty="0">
                <a:latin typeface="Helvetica" pitchFamily="2" charset="0"/>
              </a:rPr>
              <a:t> </a:t>
            </a:r>
            <a:r>
              <a:rPr lang="fr-FR" sz="2600" dirty="0" err="1">
                <a:latin typeface="Helvetica" pitchFamily="2" charset="0"/>
              </a:rPr>
              <a:t>NodeJS</a:t>
            </a:r>
            <a:endParaRPr lang="fr-FR" sz="2600" dirty="0">
              <a:latin typeface="Helvetica" pitchFamily="2" charset="0"/>
            </a:endParaRPr>
          </a:p>
          <a:p>
            <a:pPr lvl="1"/>
            <a:r>
              <a:rPr lang="fr-FR" sz="2600" dirty="0">
                <a:latin typeface="Helvetica" pitchFamily="2" charset="0"/>
              </a:rPr>
              <a:t> NGINX Reverse Proxy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48BB9-B7B8-8C44-A305-9055C59B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5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DC06A-FDAE-A84E-B5E2-F34D2CB4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639ED-71C8-7A47-9A77-36AA13D0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642" y="2036834"/>
            <a:ext cx="2702701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API REST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08C1C4-74C6-CF42-952D-AD2BBECA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13FA910-6483-5344-845F-6F2A52BEEC15}"/>
              </a:ext>
            </a:extLst>
          </p:cNvPr>
          <p:cNvSpPr txBox="1">
            <a:spLocks/>
          </p:cNvSpPr>
          <p:nvPr/>
        </p:nvSpPr>
        <p:spPr>
          <a:xfrm>
            <a:off x="6875307" y="1748206"/>
            <a:ext cx="2233637" cy="19990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Charge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86B894-401A-2048-A839-F469D967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828"/>
            <a:ext cx="5764852" cy="32301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3C457-C702-224F-8272-51AB3A5D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02" y="4077872"/>
            <a:ext cx="3178132" cy="21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2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70FAC-19EF-9647-91C1-13B0F7AF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API REST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A71899-18CF-744D-91C6-3903A767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726990-116B-B849-950D-439CAC60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802"/>
            <a:ext cx="12192000" cy="36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E97A3-9F1B-7A4C-859F-556CC0FF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Charge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6C1FB-D3BB-B94A-88C3-BE2B4BED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9EE58E4-5F7B-F040-AF92-186F9089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78" y="2530926"/>
            <a:ext cx="4413369" cy="43270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41422C-699F-C841-A4E8-EBE5635D4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 t="27547" b="23240"/>
          <a:stretch/>
        </p:blipFill>
        <p:spPr>
          <a:xfrm>
            <a:off x="3984832" y="2030683"/>
            <a:ext cx="8207168" cy="2375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0001F1B-A684-0248-8D12-686B8572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32" y="2149436"/>
            <a:ext cx="4334494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CONNEXION HTTP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6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E97A3-9F1B-7A4C-859F-556CC0FF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Charge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6C1FB-D3BB-B94A-88C3-BE2B4BED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9F6948-CFA9-9044-A620-24D27178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" r="3088"/>
          <a:stretch/>
        </p:blipFill>
        <p:spPr>
          <a:xfrm>
            <a:off x="4502327" y="2115627"/>
            <a:ext cx="6707081" cy="464737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A84654B-6C0C-244B-AE2D-8DB295FD4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6" y="2115627"/>
            <a:ext cx="3239485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SOCKET.IO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6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C5986D-674C-8947-A822-C620E2B8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Méthodologie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47654A-B6D2-B740-B15C-BA1DF42AB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0514E-CD4B-5441-992B-ED877273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2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>
                <a:solidFill>
                  <a:schemeClr val="tx1"/>
                </a:solidFill>
                <a:latin typeface="Helvetica" pitchFamily="2" charset="0"/>
              </a:rPr>
              <a:t>Catalogues des besoins</a:t>
            </a:r>
            <a:endParaRPr lang="fr-FR" sz="4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894360"/>
            <a:ext cx="5223869" cy="3636511"/>
          </a:xfrm>
        </p:spPr>
        <p:txBody>
          <a:bodyPr>
            <a:noAutofit/>
          </a:bodyPr>
          <a:lstStyle/>
          <a:p>
            <a:r>
              <a:rPr lang="fr-FR" sz="3200" dirty="0">
                <a:latin typeface="Helvetica" pitchFamily="2" charset="0"/>
              </a:rPr>
              <a:t> Création des quiz</a:t>
            </a:r>
          </a:p>
          <a:p>
            <a:r>
              <a:rPr lang="fr-FR" sz="3200" dirty="0">
                <a:latin typeface="Helvetica" pitchFamily="2" charset="0"/>
              </a:rPr>
              <a:t> Participation aux quiz</a:t>
            </a:r>
          </a:p>
          <a:p>
            <a:r>
              <a:rPr lang="fr-FR" sz="3200" dirty="0">
                <a:latin typeface="Helvetica" pitchFamily="2" charset="0"/>
              </a:rPr>
              <a:t> Gestion des quiz</a:t>
            </a:r>
          </a:p>
          <a:p>
            <a:r>
              <a:rPr lang="fr-FR" sz="3200" dirty="0">
                <a:latin typeface="Helvetica" pitchFamily="2" charset="0"/>
              </a:rPr>
              <a:t> Classement</a:t>
            </a:r>
          </a:p>
          <a:p>
            <a:r>
              <a:rPr lang="fr-FR" sz="3200" dirty="0">
                <a:latin typeface="Helvetica" pitchFamily="2" charset="0"/>
              </a:rPr>
              <a:t> Compte membre</a:t>
            </a:r>
          </a:p>
          <a:p>
            <a:endParaRPr lang="fr-FR" sz="3200" dirty="0">
              <a:latin typeface="Helvetica" pitchFamily="2" charset="0"/>
            </a:endParaRPr>
          </a:p>
          <a:p>
            <a:endParaRPr lang="fr-FR" sz="3200" dirty="0">
              <a:latin typeface="Helvetica" pitchFamily="2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164805-222A-474A-8C54-AD2CED31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15D7C4F6-668E-4715-BBA8-D8FF1E12AD5F}"/>
              </a:ext>
            </a:extLst>
          </p:cNvPr>
          <p:cNvSpPr txBox="1">
            <a:spLocks/>
          </p:cNvSpPr>
          <p:nvPr/>
        </p:nvSpPr>
        <p:spPr>
          <a:xfrm>
            <a:off x="6516617" y="2202566"/>
            <a:ext cx="522386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0665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Itérations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47" y="2461510"/>
            <a:ext cx="6365859" cy="4396489"/>
          </a:xfrm>
        </p:spPr>
        <p:txBody>
          <a:bodyPr>
            <a:normAutofit fontScale="92500" lnSpcReduction="20000"/>
          </a:bodyPr>
          <a:lstStyle/>
          <a:p>
            <a:r>
              <a:rPr lang="fr-FR" sz="2200" dirty="0">
                <a:latin typeface="Helvetica" pitchFamily="2" charset="0"/>
              </a:rPr>
              <a:t>Sprint 1 </a:t>
            </a:r>
          </a:p>
          <a:p>
            <a:pPr lvl="1"/>
            <a:r>
              <a:rPr lang="fr-FR" sz="1900" dirty="0">
                <a:latin typeface="Helvetica" pitchFamily="2" charset="0"/>
              </a:rPr>
              <a:t>Mise en place environnement développement</a:t>
            </a:r>
          </a:p>
          <a:p>
            <a:pPr lvl="1"/>
            <a:r>
              <a:rPr lang="fr-FR" sz="1900" dirty="0">
                <a:latin typeface="Helvetica" pitchFamily="2" charset="0"/>
              </a:rPr>
              <a:t>Thème HTML/CSS</a:t>
            </a:r>
          </a:p>
          <a:p>
            <a:r>
              <a:rPr lang="fr-FR" sz="2200" dirty="0">
                <a:latin typeface="Helvetica" pitchFamily="2" charset="0"/>
              </a:rPr>
              <a:t>Sprint 2</a:t>
            </a:r>
          </a:p>
          <a:p>
            <a:pPr lvl="1"/>
            <a:r>
              <a:rPr lang="fr-FR" sz="1900" dirty="0">
                <a:latin typeface="Helvetica" pitchFamily="2" charset="0"/>
              </a:rPr>
              <a:t>Base de données</a:t>
            </a:r>
          </a:p>
          <a:p>
            <a:pPr lvl="1"/>
            <a:r>
              <a:rPr lang="fr-FR" sz="1900" dirty="0">
                <a:latin typeface="Helvetica" pitchFamily="2" charset="0"/>
              </a:rPr>
              <a:t>Serveur </a:t>
            </a:r>
            <a:r>
              <a:rPr lang="fr-FR" sz="1900" dirty="0" err="1">
                <a:latin typeface="Helvetica" pitchFamily="2" charset="0"/>
              </a:rPr>
              <a:t>NodeJS</a:t>
            </a:r>
            <a:r>
              <a:rPr lang="fr-FR" sz="1900" dirty="0">
                <a:latin typeface="Helvetica" pitchFamily="2" charset="0"/>
              </a:rPr>
              <a:t> fonctionnel (première version)</a:t>
            </a:r>
          </a:p>
          <a:p>
            <a:pPr lvl="1"/>
            <a:r>
              <a:rPr lang="fr-FR" sz="1900" dirty="0">
                <a:latin typeface="Helvetica" pitchFamily="2" charset="0"/>
              </a:rPr>
              <a:t>Interface Android</a:t>
            </a:r>
          </a:p>
          <a:p>
            <a:r>
              <a:rPr lang="fr-FR" sz="2200" dirty="0">
                <a:latin typeface="Helvetica" pitchFamily="2" charset="0"/>
              </a:rPr>
              <a:t>Sprint 3</a:t>
            </a:r>
          </a:p>
          <a:p>
            <a:pPr lvl="1"/>
            <a:r>
              <a:rPr lang="fr-FR" sz="1900" dirty="0">
                <a:latin typeface="Helvetica" pitchFamily="2" charset="0"/>
              </a:rPr>
              <a:t>Créer un quiz</a:t>
            </a:r>
          </a:p>
          <a:p>
            <a:r>
              <a:rPr lang="fr-FR" sz="2400" dirty="0">
                <a:latin typeface="Helvetica" pitchFamily="2" charset="0"/>
              </a:rPr>
              <a:t>Sprint 4</a:t>
            </a:r>
          </a:p>
          <a:p>
            <a:pPr lvl="1"/>
            <a:r>
              <a:rPr lang="fr-FR" sz="1900" dirty="0">
                <a:latin typeface="Helvetica" pitchFamily="2" charset="0"/>
              </a:rPr>
              <a:t>Interface Android</a:t>
            </a:r>
          </a:p>
          <a:p>
            <a:pPr lvl="1"/>
            <a:r>
              <a:rPr lang="fr-FR" sz="1900" dirty="0">
                <a:latin typeface="Helvetica" pitchFamily="2" charset="0"/>
              </a:rPr>
              <a:t>Serveur SOCKET.IO participation</a:t>
            </a:r>
          </a:p>
          <a:p>
            <a:endParaRPr lang="fr-FR" dirty="0">
              <a:latin typeface="Helvetica" pitchFamily="2" charset="0"/>
            </a:endParaRPr>
          </a:p>
          <a:p>
            <a:pPr lvl="1"/>
            <a:endParaRPr lang="fr-FR" dirty="0">
              <a:latin typeface="Helvetica" pitchFamily="2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085DE-E66B-3B48-A977-0B852BA9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5D68091A-6F49-43AF-8F2D-A28974AB284C}"/>
              </a:ext>
            </a:extLst>
          </p:cNvPr>
          <p:cNvSpPr txBox="1">
            <a:spLocks/>
          </p:cNvSpPr>
          <p:nvPr/>
        </p:nvSpPr>
        <p:spPr>
          <a:xfrm>
            <a:off x="6960805" y="1525475"/>
            <a:ext cx="4969346" cy="4635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Helvetica" pitchFamily="2" charset="0"/>
              </a:rPr>
              <a:t>Sprint 5</a:t>
            </a:r>
          </a:p>
          <a:p>
            <a:pPr lvl="1"/>
            <a:r>
              <a:rPr lang="fr-FR" sz="1800" dirty="0">
                <a:latin typeface="Helvetica" pitchFamily="2" charset="0"/>
              </a:rPr>
              <a:t>Participation quiz </a:t>
            </a:r>
          </a:p>
          <a:p>
            <a:r>
              <a:rPr lang="fr-FR" sz="2000" dirty="0">
                <a:latin typeface="Helvetica" pitchFamily="2" charset="0"/>
              </a:rPr>
              <a:t>Sprint 6</a:t>
            </a:r>
          </a:p>
          <a:p>
            <a:pPr lvl="1"/>
            <a:r>
              <a:rPr lang="fr-FR" sz="1800" dirty="0">
                <a:latin typeface="Helvetica" pitchFamily="2" charset="0"/>
              </a:rPr>
              <a:t>Déploiement cloud</a:t>
            </a:r>
          </a:p>
          <a:p>
            <a:r>
              <a:rPr lang="fr-FR" sz="2000" dirty="0">
                <a:latin typeface="Helvetica" pitchFamily="2" charset="0"/>
              </a:rPr>
              <a:t>Sprint 7</a:t>
            </a:r>
          </a:p>
          <a:p>
            <a:pPr lvl="1"/>
            <a:r>
              <a:rPr lang="fr-FR" sz="1800" dirty="0">
                <a:latin typeface="Helvetica" pitchFamily="2" charset="0"/>
              </a:rPr>
              <a:t>Gestion des quiz</a:t>
            </a:r>
          </a:p>
          <a:p>
            <a:pPr lvl="1"/>
            <a:r>
              <a:rPr lang="fr-FR" sz="1800" dirty="0">
                <a:latin typeface="Helvetica" pitchFamily="2" charset="0"/>
              </a:rPr>
              <a:t>Stabilisation</a:t>
            </a:r>
          </a:p>
          <a:p>
            <a:pPr lvl="1"/>
            <a:r>
              <a:rPr lang="fr-FR" sz="1800" dirty="0">
                <a:latin typeface="Helvetica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74225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68F5D-E96F-DB4D-A93E-F74D034E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819A82-A055-2146-BDFB-999066E1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Technique</a:t>
            </a:r>
          </a:p>
          <a:p>
            <a:r>
              <a:rPr lang="fr-FR" sz="3200" dirty="0">
                <a:latin typeface="Helvetica" pitchFamily="2" charset="0"/>
              </a:rPr>
              <a:t> Méthodologie</a:t>
            </a:r>
          </a:p>
          <a:p>
            <a:r>
              <a:rPr lang="fr-FR" sz="3200" dirty="0">
                <a:latin typeface="Helvetica" pitchFamily="2" charset="0"/>
              </a:rPr>
              <a:t> 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D668B-5983-254A-97F4-D61D7438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5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Pratiques agiles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99" y="2400417"/>
            <a:ext cx="10554574" cy="363651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SCRUM</a:t>
            </a:r>
          </a:p>
          <a:p>
            <a:r>
              <a:rPr lang="fr-FR" sz="3200" dirty="0">
                <a:latin typeface="Helvetica" pitchFamily="2" charset="0"/>
              </a:rPr>
              <a:t> Interactions plutôt que processus</a:t>
            </a:r>
          </a:p>
          <a:p>
            <a:r>
              <a:rPr lang="fr-FR" sz="3200" dirty="0">
                <a:latin typeface="Helvetica" pitchFamily="2" charset="0"/>
              </a:rPr>
              <a:t> Acceptation du changement</a:t>
            </a:r>
          </a:p>
          <a:p>
            <a:r>
              <a:rPr lang="fr-FR" sz="3200" dirty="0">
                <a:latin typeface="Helvetica" pitchFamily="2" charset="0"/>
              </a:rPr>
              <a:t> Catalogue des besoins</a:t>
            </a:r>
          </a:p>
          <a:p>
            <a:r>
              <a:rPr lang="fr-FR" sz="3200" dirty="0">
                <a:latin typeface="Helvetica" pitchFamily="2" charset="0"/>
              </a:rPr>
              <a:t> Mêlée quotidienne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713679-7028-0643-8E7F-14E80414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20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8695-14A5-2D48-9786-EDC034AB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C1EDA-A6BB-2744-8D01-D5FA3158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GITHEPIA</a:t>
            </a:r>
          </a:p>
          <a:p>
            <a:r>
              <a:rPr lang="fr-FR" sz="3200" dirty="0">
                <a:latin typeface="Helvetica" pitchFamily="2" charset="0"/>
              </a:rPr>
              <a:t> Kanban</a:t>
            </a:r>
          </a:p>
          <a:p>
            <a:r>
              <a:rPr lang="fr-FR" sz="3200" dirty="0">
                <a:latin typeface="Helvetica" pitchFamily="2" charset="0"/>
              </a:rPr>
              <a:t> Principes « WIP » et « PULL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5EA02-36BF-EC4D-945E-7CF28B8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60976-3BC7-AD42-ABBC-8980A4E8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Contributions</a:t>
            </a:r>
            <a:r>
              <a:rPr lang="fr-FR" dirty="0">
                <a:solidFill>
                  <a:schemeClr val="tx1"/>
                </a:solidFill>
                <a:latin typeface="Helvetica" pitchFamily="2" charset="0"/>
              </a:rPr>
              <a:t> des 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9BA86-B3FC-0845-A033-F4527D89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16859" cy="4184200"/>
          </a:xfrm>
        </p:spPr>
        <p:txBody>
          <a:bodyPr>
            <a:noAutofit/>
          </a:bodyPr>
          <a:lstStyle/>
          <a:p>
            <a:r>
              <a:rPr lang="fr-FR" sz="2000" b="1" dirty="0">
                <a:latin typeface="Helvetica" pitchFamily="2" charset="0"/>
              </a:rPr>
              <a:t>Android</a:t>
            </a:r>
            <a:r>
              <a:rPr lang="fr-FR" sz="2000" dirty="0">
                <a:latin typeface="Helvetica" pitchFamily="2" charset="0"/>
              </a:rPr>
              <a:t> 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Abdennhader</a:t>
            </a:r>
            <a:r>
              <a:rPr lang="fr-FR" sz="2000" dirty="0">
                <a:latin typeface="Helvetica" pitchFamily="2" charset="0"/>
              </a:rPr>
              <a:t>, Constant</a:t>
            </a: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Mise en place serveur + </a:t>
            </a:r>
            <a:r>
              <a:rPr lang="fr-FR" sz="2000" b="1" dirty="0" err="1">
                <a:latin typeface="Helvetica" pitchFamily="2" charset="0"/>
              </a:rPr>
              <a:t>Nginx</a:t>
            </a:r>
            <a:r>
              <a:rPr lang="fr-FR" sz="2000" dirty="0">
                <a:latin typeface="Helvetica" pitchFamily="2" charset="0"/>
              </a:rPr>
              <a:t> 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Liatti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Cloud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Denby</a:t>
            </a:r>
            <a:r>
              <a:rPr lang="fr-FR" sz="2000" dirty="0">
                <a:latin typeface="Helvetica" pitchFamily="2" charset="0"/>
              </a:rPr>
              <a:t>, </a:t>
            </a:r>
            <a:r>
              <a:rPr lang="fr-FR" sz="2000" dirty="0" err="1">
                <a:latin typeface="Helvetica" pitchFamily="2" charset="0"/>
              </a:rPr>
              <a:t>Liatti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Routes serveur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Tous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556F6-2739-364D-B382-10F370E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91F41D-DCAF-4109-B094-9C351D336671}"/>
              </a:ext>
            </a:extLst>
          </p:cNvPr>
          <p:cNvSpPr txBox="1">
            <a:spLocks/>
          </p:cNvSpPr>
          <p:nvPr/>
        </p:nvSpPr>
        <p:spPr>
          <a:xfrm>
            <a:off x="6692549" y="2510345"/>
            <a:ext cx="4516859" cy="39871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latin typeface="Helvetica" pitchFamily="2" charset="0"/>
              </a:rPr>
              <a:t>BDD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Liatti</a:t>
            </a:r>
            <a:r>
              <a:rPr lang="fr-FR" sz="2000" dirty="0">
                <a:latin typeface="Helvetica" pitchFamily="2" charset="0"/>
              </a:rPr>
              <a:t>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JS client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Bouchet, Constant,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Tests de charge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Constant</a:t>
            </a: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Design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Bouchet,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4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D906B-C675-204C-9BD2-7D78F361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122B-99F8-4045-817E-8C2CC40B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22287"/>
            <a:ext cx="12192000" cy="3636511"/>
          </a:xfrm>
        </p:spPr>
        <p:txBody>
          <a:bodyPr>
            <a:noAutofit/>
          </a:bodyPr>
          <a:lstStyle/>
          <a:p>
            <a:r>
              <a:rPr lang="fr-FR" sz="2600" dirty="0">
                <a:latin typeface="Helvetica" pitchFamily="2" charset="0"/>
              </a:rPr>
              <a:t>Nombre de sprint inférieur au nombre annoncé ( 7 au lieu de 9)</a:t>
            </a:r>
          </a:p>
          <a:p>
            <a:r>
              <a:rPr lang="fr-FR" sz="2600" dirty="0">
                <a:latin typeface="Helvetica" pitchFamily="2" charset="0"/>
              </a:rPr>
              <a:t>Perte de temps (Explication du travail effectué, compatibilité entre les modules)</a:t>
            </a:r>
          </a:p>
          <a:p>
            <a:r>
              <a:rPr lang="fr-FR" sz="2600" dirty="0">
                <a:latin typeface="Helvetica" pitchFamily="2" charset="0"/>
              </a:rPr>
              <a:t>Intégrations des différents parties (</a:t>
            </a:r>
            <a:r>
              <a:rPr lang="fr-FR" sz="2600" dirty="0" err="1">
                <a:latin typeface="Helvetica" pitchFamily="2" charset="0"/>
              </a:rPr>
              <a:t>Merge</a:t>
            </a:r>
            <a:r>
              <a:rPr lang="fr-FR" sz="2600" dirty="0">
                <a:latin typeface="Helvetica" pitchFamily="2" charset="0"/>
              </a:rPr>
              <a:t>)</a:t>
            </a:r>
          </a:p>
          <a:p>
            <a:r>
              <a:rPr lang="fr-FR" sz="2600" dirty="0">
                <a:latin typeface="Helvetica" pitchFamily="2" charset="0"/>
              </a:rPr>
              <a:t>Manque de connaissance (Android)</a:t>
            </a:r>
          </a:p>
          <a:p>
            <a:r>
              <a:rPr lang="fr-FR" sz="2600" dirty="0">
                <a:latin typeface="Helvetica" pitchFamily="2" charset="0"/>
              </a:rPr>
              <a:t>Cloud (Configuration de </a:t>
            </a:r>
            <a:r>
              <a:rPr lang="fr-FR" sz="2600" dirty="0" err="1">
                <a:latin typeface="Helvetica" pitchFamily="2" charset="0"/>
              </a:rPr>
              <a:t>SlipStream</a:t>
            </a:r>
            <a:r>
              <a:rPr lang="fr-FR" sz="2600" dirty="0">
                <a:latin typeface="Helvetica" pitchFamily="2" charset="0"/>
              </a:rPr>
              <a:t> &amp; temps de déploiement)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B44B7-0FB7-4B4D-89C6-6D7841D2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CE3E33-35FE-8349-9A02-54CE2FF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EDB016-2893-A144-AF95-FB2C50428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56FEF7-9594-1545-8275-44C0F9F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9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E8CDD-F38C-7B4E-A4B3-0507DCCA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3A9D9A-BCB7-1A47-96F9-1A909600F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9CC621-EC2C-3443-8F52-F7F61585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4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E74D63-477E-4947-90CE-47AB54C5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6AC4AE-726D-B845-AC03-D1643731B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E8C09-7D90-1F4C-B547-6366A836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2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Rappel des besoins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618"/>
            <a:ext cx="3823856" cy="3636511"/>
          </a:xfrm>
        </p:spPr>
        <p:txBody>
          <a:bodyPr/>
          <a:lstStyle/>
          <a:p>
            <a:r>
              <a:rPr lang="fr-FR" sz="2400" dirty="0">
                <a:latin typeface="Helvetica" pitchFamily="2" charset="0"/>
              </a:rPr>
              <a:t>Exigences du projet</a:t>
            </a:r>
          </a:p>
          <a:p>
            <a:pPr lvl="1"/>
            <a:r>
              <a:rPr lang="fr-FR" sz="2000" dirty="0">
                <a:latin typeface="Helvetica" pitchFamily="2" charset="0"/>
              </a:rPr>
              <a:t>Règles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Rôles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Client Web / Mobile</a:t>
            </a:r>
          </a:p>
          <a:p>
            <a:pPr lvl="1"/>
            <a:r>
              <a:rPr lang="fr-FR" sz="2000" dirty="0">
                <a:latin typeface="Helvetica" pitchFamily="2" charset="0"/>
              </a:rPr>
              <a:t>Déploiement cloud</a:t>
            </a:r>
          </a:p>
          <a:p>
            <a:pPr lvl="1"/>
            <a:r>
              <a:rPr lang="fr-FR" sz="2000" dirty="0">
                <a:latin typeface="Helvetica" pitchFamily="2" charset="0"/>
              </a:rPr>
              <a:t>Tests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5E8A0D3E-6AFD-C945-A1F2-2B05A9F4F9F5}"/>
              </a:ext>
            </a:extLst>
          </p:cNvPr>
          <p:cNvSpPr txBox="1">
            <a:spLocks/>
          </p:cNvSpPr>
          <p:nvPr/>
        </p:nvSpPr>
        <p:spPr>
          <a:xfrm>
            <a:off x="3479203" y="2216669"/>
            <a:ext cx="443003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Helvetica" pitchFamily="2" charset="0"/>
              </a:rPr>
              <a:t>Exigences fonctionnelles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Inscription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Login</a:t>
            </a:r>
          </a:p>
          <a:p>
            <a:pPr lvl="1"/>
            <a:r>
              <a:rPr lang="fr-FR" sz="2000" dirty="0" err="1">
                <a:latin typeface="Helvetica" pitchFamily="2" charset="0"/>
              </a:rPr>
              <a:t>Logout</a:t>
            </a:r>
            <a:endParaRPr lang="fr-FR" sz="2000" dirty="0">
              <a:latin typeface="Helvetica" pitchFamily="2" charset="0"/>
            </a:endParaRPr>
          </a:p>
          <a:p>
            <a:pPr lvl="1"/>
            <a:r>
              <a:rPr lang="fr-FR" sz="2000" dirty="0">
                <a:latin typeface="Helvetica" pitchFamily="2" charset="0"/>
              </a:rPr>
              <a:t>Créer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Participer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Voir la liste des quiz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399019F4-EB77-DD43-B142-3319F8409C90}"/>
              </a:ext>
            </a:extLst>
          </p:cNvPr>
          <p:cNvSpPr txBox="1">
            <a:spLocks/>
          </p:cNvSpPr>
          <p:nvPr/>
        </p:nvSpPr>
        <p:spPr>
          <a:xfrm>
            <a:off x="7528959" y="1151219"/>
            <a:ext cx="455616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Helvetica" pitchFamily="2" charset="0"/>
            </a:endParaRPr>
          </a:p>
          <a:p>
            <a:r>
              <a:rPr lang="fr-FR" sz="2400" dirty="0">
                <a:latin typeface="Helvetica" pitchFamily="2" charset="0"/>
              </a:rPr>
              <a:t>Exigences non fonctionnelles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Disponibilité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662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86FE1-E986-1E49-9E8E-02111D66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7365BE-FFE4-A549-8A02-4B59BBDD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819" y="2882838"/>
            <a:ext cx="4142851" cy="2700467"/>
          </a:xfrm>
        </p:spPr>
        <p:txBody>
          <a:bodyPr/>
          <a:lstStyle/>
          <a:p>
            <a:r>
              <a:rPr lang="fr-FR" sz="2400" dirty="0">
                <a:latin typeface="Helvetica" pitchFamily="2" charset="0"/>
              </a:rPr>
              <a:t>Utilisateur anonyme</a:t>
            </a:r>
          </a:p>
          <a:p>
            <a:pPr lvl="1"/>
            <a:r>
              <a:rPr lang="fr-FR" sz="2000" dirty="0">
                <a:latin typeface="Helvetica" pitchFamily="2" charset="0"/>
              </a:rPr>
              <a:t>Inscription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Connexion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Liste des quiz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E6D7C4-82AA-FB4E-8DA7-438DE0DB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A1E027F-10AB-B747-BA7C-83ADDAEEDBA6}"/>
              </a:ext>
            </a:extLst>
          </p:cNvPr>
          <p:cNvSpPr txBox="1">
            <a:spLocks/>
          </p:cNvSpPr>
          <p:nvPr/>
        </p:nvSpPr>
        <p:spPr>
          <a:xfrm>
            <a:off x="6190158" y="2866458"/>
            <a:ext cx="51918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Helvetica" pitchFamily="2" charset="0"/>
              </a:rPr>
              <a:t>Utilisateur connecté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Créer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S’inscrire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Participer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Classement</a:t>
            </a:r>
          </a:p>
          <a:p>
            <a:pPr lvl="1"/>
            <a:r>
              <a:rPr lang="fr-FR" sz="2000" dirty="0">
                <a:latin typeface="Helvetica" pitchFamily="2" charset="0"/>
              </a:rPr>
              <a:t>Supprimer un quiz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EC51EFB-CEF5-1F48-987D-6C2F4BB25FD1}"/>
              </a:ext>
            </a:extLst>
          </p:cNvPr>
          <p:cNvSpPr txBox="1">
            <a:spLocks/>
          </p:cNvSpPr>
          <p:nvPr/>
        </p:nvSpPr>
        <p:spPr>
          <a:xfrm>
            <a:off x="293784" y="1740715"/>
            <a:ext cx="4142851" cy="15679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Définition des rôles</a:t>
            </a:r>
          </a:p>
        </p:txBody>
      </p:sp>
    </p:spTree>
    <p:extLst>
      <p:ext uri="{BB962C8B-B14F-4D97-AF65-F5344CB8AC3E}">
        <p14:creationId xmlns:p14="http://schemas.microsoft.com/office/powerpoint/2010/main" val="384438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Conception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09" y="2179544"/>
            <a:ext cx="4311428" cy="100780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Balsamiq</a:t>
            </a:r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Mockup</a:t>
            </a:r>
            <a:r>
              <a:rPr lang="fr-FR" sz="3200" dirty="0">
                <a:latin typeface="Helvetica" pitchFamily="2" charset="0"/>
              </a:rPr>
              <a:t> 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2EF708-B9C9-704E-AD36-E18B926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5" name="Picture 1" descr="page8image3804224">
            <a:extLst>
              <a:ext uri="{FF2B5EF4-FFF2-40B4-BE49-F238E27FC236}">
                <a16:creationId xmlns:a16="http://schemas.microsoft.com/office/drawing/2014/main" id="{04B92A8F-E6AE-134C-A180-ADC83D98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0" y="3187345"/>
            <a:ext cx="4311428" cy="325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7image3826176">
            <a:extLst>
              <a:ext uri="{FF2B5EF4-FFF2-40B4-BE49-F238E27FC236}">
                <a16:creationId xmlns:a16="http://schemas.microsoft.com/office/drawing/2014/main" id="{32E53701-FA93-8142-A733-79995DC3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84" y="2981253"/>
            <a:ext cx="2976740" cy="36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955B1D36-21D4-084C-8629-4701400AD0EF}"/>
              </a:ext>
            </a:extLst>
          </p:cNvPr>
          <p:cNvSpPr txBox="1">
            <a:spLocks/>
          </p:cNvSpPr>
          <p:nvPr/>
        </p:nvSpPr>
        <p:spPr>
          <a:xfrm>
            <a:off x="7332762" y="2431494"/>
            <a:ext cx="2696384" cy="5039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draw.io</a:t>
            </a:r>
            <a:endParaRPr lang="fr-FR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7188"/>
            <a:ext cx="12192000" cy="970450"/>
          </a:xfrm>
        </p:spPr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    Réalisation &amp; Technologies - Serveur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C8DE09B-391B-9741-A5C5-D2F92CDE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052" y="2447278"/>
            <a:ext cx="1294461" cy="1294461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7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FF6CF71-6AA5-E44A-AB50-C22AE80E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" y="6071330"/>
            <a:ext cx="2335836" cy="5403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98A6EA8-D40D-B448-88EE-3E3339AD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61" y="3993590"/>
            <a:ext cx="1056178" cy="8257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04B414-5CF2-B544-9FFF-35A5361A7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12" b="33688"/>
          <a:stretch/>
        </p:blipFill>
        <p:spPr>
          <a:xfrm>
            <a:off x="1253516" y="5118431"/>
            <a:ext cx="1878792" cy="5692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324" y="4229069"/>
            <a:ext cx="1458632" cy="14586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E5380B-C5F1-AF47-B5BF-68FF295FE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5082" y="3992418"/>
            <a:ext cx="1685623" cy="10323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1013189" y="2114793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BDD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916" y="4248957"/>
            <a:ext cx="1628406" cy="8435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774" y="2969012"/>
            <a:ext cx="928976" cy="92897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11219221" y="3392421"/>
            <a:ext cx="104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8A7271E-74DA-7245-93CB-B5338E986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833" y="5793508"/>
            <a:ext cx="1766778" cy="9893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CCDE53-26B1-484B-9A19-11CB571ED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5334" y="2447278"/>
            <a:ext cx="1294461" cy="12944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45088F96-802E-2B46-B07C-1DE8BA57A18E}"/>
              </a:ext>
            </a:extLst>
          </p:cNvPr>
          <p:cNvSpPr txBox="1"/>
          <p:nvPr/>
        </p:nvSpPr>
        <p:spPr>
          <a:xfrm>
            <a:off x="3017402" y="2103527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Helvetica" pitchFamily="2" charset="0"/>
              </a:rPr>
              <a:t>NodeJS</a:t>
            </a:r>
            <a:endParaRPr lang="fr-FR" dirty="0">
              <a:latin typeface="Helvetica" pitchFamily="2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972312A7-C8AE-D448-932E-D5E4DF073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8414" y="2428672"/>
            <a:ext cx="1294461" cy="129446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8AB378D-1A8A-4C4F-AF9F-B24740DB77FF}"/>
              </a:ext>
            </a:extLst>
          </p:cNvPr>
          <p:cNvSpPr txBox="1"/>
          <p:nvPr/>
        </p:nvSpPr>
        <p:spPr>
          <a:xfrm>
            <a:off x="5200482" y="2077946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NGINX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C1A69DD-EF80-0845-B7CB-133711A605A9}"/>
              </a:ext>
            </a:extLst>
          </p:cNvPr>
          <p:cNvCxnSpPr>
            <a:cxnSpLocks/>
          </p:cNvCxnSpPr>
          <p:nvPr/>
        </p:nvCxnSpPr>
        <p:spPr>
          <a:xfrm flipV="1">
            <a:off x="1538351" y="3800372"/>
            <a:ext cx="10202135" cy="38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791BB3CA-CFAD-F84D-991B-B2E555F4A480}"/>
              </a:ext>
            </a:extLst>
          </p:cNvPr>
          <p:cNvSpPr txBox="1"/>
          <p:nvPr/>
        </p:nvSpPr>
        <p:spPr>
          <a:xfrm>
            <a:off x="7833345" y="3821056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Communication IP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F8255C2-8CBA-AC47-BC94-416272074A7D}"/>
              </a:ext>
            </a:extLst>
          </p:cNvPr>
          <p:cNvCxnSpPr>
            <a:cxnSpLocks/>
          </p:cNvCxnSpPr>
          <p:nvPr/>
        </p:nvCxnSpPr>
        <p:spPr>
          <a:xfrm flipV="1">
            <a:off x="482652" y="5678552"/>
            <a:ext cx="5843364" cy="411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03EEFF9-AC3B-D24C-85D2-F401C0C6BC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623" y="3946090"/>
            <a:ext cx="1287843" cy="12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Réalisation &amp; Technologies -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713" y="5913413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8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32CA66D-21D6-B44C-827F-7A16647C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04" y="2924162"/>
            <a:ext cx="999452" cy="9994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69" y="4500747"/>
            <a:ext cx="1321386" cy="132138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700656-0334-AE47-BE3D-92F685A1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61" y="3377158"/>
            <a:ext cx="1125195" cy="1125195"/>
          </a:xfrm>
          <a:prstGeom prst="rect">
            <a:avLst/>
          </a:prstGeom>
        </p:spPr>
      </p:pic>
      <p:pic>
        <p:nvPicPr>
          <p:cNvPr id="24" name="Espace réservé du contenu 2">
            <a:extLst>
              <a:ext uri="{FF2B5EF4-FFF2-40B4-BE49-F238E27FC236}">
                <a16:creationId xmlns:a16="http://schemas.microsoft.com/office/drawing/2014/main" id="{3B16E10E-CFB6-9E48-B2A2-16831676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961" y="2215749"/>
            <a:ext cx="1093344" cy="10933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4CD31F-FD54-0540-9D72-5F5D8F219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07" y="5430139"/>
            <a:ext cx="2218006" cy="49461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92787" y="4047031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Serveur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026481-A6CD-FB46-B749-0D664E69E226}"/>
              </a:ext>
            </a:extLst>
          </p:cNvPr>
          <p:cNvSpPr txBox="1"/>
          <p:nvPr/>
        </p:nvSpPr>
        <p:spPr>
          <a:xfrm>
            <a:off x="5048291" y="3509557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F6606D-CAED-124B-A265-511A10B133BF}"/>
              </a:ext>
            </a:extLst>
          </p:cNvPr>
          <p:cNvSpPr txBox="1"/>
          <p:nvPr/>
        </p:nvSpPr>
        <p:spPr>
          <a:xfrm>
            <a:off x="5034683" y="4749392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 Android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811" y="4557741"/>
            <a:ext cx="1457200" cy="75483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517" y="4130014"/>
            <a:ext cx="928976" cy="92897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1891988" y="4078881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Communication IP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3E12264-13D3-E243-BE44-A94ED00F8253}"/>
              </a:ext>
            </a:extLst>
          </p:cNvPr>
          <p:cNvCxnSpPr>
            <a:cxnSpLocks/>
          </p:cNvCxnSpPr>
          <p:nvPr/>
        </p:nvCxnSpPr>
        <p:spPr>
          <a:xfrm>
            <a:off x="19057" y="4500747"/>
            <a:ext cx="499729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33A19FF-2E61-0B4A-BD37-9146D0FDEB81}"/>
              </a:ext>
            </a:extLst>
          </p:cNvPr>
          <p:cNvCxnSpPr>
            <a:cxnSpLocks/>
          </p:cNvCxnSpPr>
          <p:nvPr/>
        </p:nvCxnSpPr>
        <p:spPr>
          <a:xfrm>
            <a:off x="5034683" y="5115467"/>
            <a:ext cx="181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C97BC9B-3A26-D84E-9E30-A0C5D674EBA9}"/>
              </a:ext>
            </a:extLst>
          </p:cNvPr>
          <p:cNvCxnSpPr>
            <a:cxnSpLocks/>
          </p:cNvCxnSpPr>
          <p:nvPr/>
        </p:nvCxnSpPr>
        <p:spPr>
          <a:xfrm>
            <a:off x="5034683" y="3897842"/>
            <a:ext cx="0" cy="12008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6306AB9-8267-BC47-80CF-DF59C9718DD1}"/>
              </a:ext>
            </a:extLst>
          </p:cNvPr>
          <p:cNvCxnSpPr>
            <a:cxnSpLocks/>
          </p:cNvCxnSpPr>
          <p:nvPr/>
        </p:nvCxnSpPr>
        <p:spPr>
          <a:xfrm>
            <a:off x="5034683" y="3884534"/>
            <a:ext cx="181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EB6A7B48-40F4-8E46-893C-BDF1E4E08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888" y="4934058"/>
            <a:ext cx="1778246" cy="17782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EF9E8CD-D9A9-3243-A26A-4B5646F01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860" y="2811316"/>
            <a:ext cx="1693210" cy="16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9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CA522-4E95-314D-8671-C1572F5F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Client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C7C14-FE92-ED4D-82AC-98703770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Parse</a:t>
            </a:r>
            <a:r>
              <a:rPr lang="fr-FR" sz="3200" dirty="0">
                <a:latin typeface="Helvetica" pitchFamily="2" charset="0"/>
              </a:rPr>
              <a:t> JSON des données envoyées par </a:t>
            </a:r>
            <a:r>
              <a:rPr lang="fr-FR" sz="3200" dirty="0" err="1">
                <a:latin typeface="Helvetica" pitchFamily="2" charset="0"/>
              </a:rPr>
              <a:t>Node</a:t>
            </a:r>
            <a:endParaRPr lang="fr-FR" sz="3200" dirty="0">
              <a:latin typeface="Helvetica" pitchFamily="2" charset="0"/>
            </a:endParaRPr>
          </a:p>
          <a:p>
            <a:r>
              <a:rPr lang="fr-FR" sz="3200" dirty="0">
                <a:latin typeface="Helvetica" pitchFamily="2" charset="0"/>
              </a:rPr>
              <a:t> Manager de quiz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1261A0-19DA-844D-BE66-A371D0BD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9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16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279</TotalTime>
  <Words>378</Words>
  <Application>Microsoft Macintosh PowerPoint</Application>
  <PresentationFormat>Grand écran</PresentationFormat>
  <Paragraphs>165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Calibri</vt:lpstr>
      <vt:lpstr>Century Gothic</vt:lpstr>
      <vt:lpstr>Helvetica</vt:lpstr>
      <vt:lpstr>Wingdings 2</vt:lpstr>
      <vt:lpstr>Concis</vt:lpstr>
      <vt:lpstr> Projet Logiciel YourQuiz</vt:lpstr>
      <vt:lpstr>Plan</vt:lpstr>
      <vt:lpstr>Technique</vt:lpstr>
      <vt:lpstr>Rappel des besoins</vt:lpstr>
      <vt:lpstr>Analyse</vt:lpstr>
      <vt:lpstr>Conception</vt:lpstr>
      <vt:lpstr>    Réalisation &amp; Technologies - Serveur</vt:lpstr>
      <vt:lpstr>Réalisation &amp; Technologies - Client</vt:lpstr>
      <vt:lpstr>Client Web</vt:lpstr>
      <vt:lpstr>Android</vt:lpstr>
      <vt:lpstr>Serveur développement</vt:lpstr>
      <vt:lpstr>Cloud</vt:lpstr>
      <vt:lpstr>Tests</vt:lpstr>
      <vt:lpstr>Tests – API REST</vt:lpstr>
      <vt:lpstr>Tests – Charge</vt:lpstr>
      <vt:lpstr>Tests – Charge</vt:lpstr>
      <vt:lpstr>Méthodologie</vt:lpstr>
      <vt:lpstr>Catalogues des besoins</vt:lpstr>
      <vt:lpstr>Itérations</vt:lpstr>
      <vt:lpstr>Pratiques agiles</vt:lpstr>
      <vt:lpstr>Outils</vt:lpstr>
      <vt:lpstr>Contributions des membres</vt:lpstr>
      <vt:lpstr>Problèmes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YourQuiz</dc:title>
  <dc:creator>Constant Matthieu</dc:creator>
  <cp:lastModifiedBy>Constant Matthieu</cp:lastModifiedBy>
  <cp:revision>55</cp:revision>
  <dcterms:created xsi:type="dcterms:W3CDTF">2018-04-18T11:12:34Z</dcterms:created>
  <dcterms:modified xsi:type="dcterms:W3CDTF">2018-04-19T13:46:05Z</dcterms:modified>
</cp:coreProperties>
</file>